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312" r:id="rId3"/>
    <p:sldId id="314" r:id="rId4"/>
    <p:sldId id="317" r:id="rId5"/>
    <p:sldId id="318" r:id="rId6"/>
    <p:sldId id="327" r:id="rId7"/>
    <p:sldId id="329" r:id="rId8"/>
    <p:sldId id="330" r:id="rId9"/>
    <p:sldId id="331" r:id="rId10"/>
    <p:sldId id="282" r:id="rId11"/>
    <p:sldId id="315" r:id="rId12"/>
    <p:sldId id="322" r:id="rId13"/>
    <p:sldId id="323" r:id="rId14"/>
    <p:sldId id="325" r:id="rId15"/>
    <p:sldId id="326" r:id="rId16"/>
    <p:sldId id="332" r:id="rId17"/>
    <p:sldId id="320" r:id="rId18"/>
    <p:sldId id="319" r:id="rId19"/>
    <p:sldId id="328" r:id="rId20"/>
    <p:sldId id="280" r:id="rId21"/>
    <p:sldId id="310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Figtree Black" charset="0"/>
      <p:bold r:id="rId25"/>
      <p:italic r:id="rId26"/>
      <p:boldItalic r:id="rId27"/>
    </p:embeddedFont>
    <p:embeddedFont>
      <p:font typeface="Hanken Grotesk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/>
    <p:restoredTop sz="94687"/>
  </p:normalViewPr>
  <p:slideViewPr>
    <p:cSldViewPr snapToGrid="0">
      <p:cViewPr>
        <p:scale>
          <a:sx n="150" d="100"/>
          <a:sy n="150" d="100"/>
        </p:scale>
        <p:origin x="984" y="10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47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4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725242" y="1385811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Desarrollado en LAMP y Vue.Js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Estudiante y Tutor tomen su cuestionario de Grasha-Riechmann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</a:t>
            </a: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57580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Similar, calcula la sumatoria de las compatibilidades entre los estilos del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y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blipFill>
                <a:blip r:embed="rId6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166640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13573B-C9C8-FF48-F9C2-EF01B647DAB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452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614D00-EF45-6CFA-3B6E-F24FFB18F66D}"/>
              </a:ext>
            </a:extLst>
          </p:cNvPr>
          <p:cNvCxnSpPr>
            <a:cxnSpLocks/>
          </p:cNvCxnSpPr>
          <p:nvPr/>
        </p:nvCxnSpPr>
        <p:spPr>
          <a:xfrm>
            <a:off x="2452496" y="3869472"/>
            <a:ext cx="4202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FCA93F-A911-38C2-764F-C3B8A784DB99}"/>
              </a:ext>
            </a:extLst>
          </p:cNvPr>
          <p:cNvCxnSpPr>
            <a:cxnSpLocks/>
          </p:cNvCxnSpPr>
          <p:nvPr/>
        </p:nvCxnSpPr>
        <p:spPr>
          <a:xfrm>
            <a:off x="6643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/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𝑴</m:t>
                      </m:r>
                      <m:r>
                        <a:rPr lang="es-PA" sz="1600" b="1" i="1"/>
                        <m:t>á</m:t>
                      </m:r>
                      <m:r>
                        <a:rPr lang="es-PA" sz="1600" b="1" i="1"/>
                        <m:t>𝒙</m:t>
                      </m:r>
                      <m:r>
                        <a:rPr lang="es-PA" sz="1600" b="1" i="1"/>
                        <m:t> </m:t>
                      </m:r>
                      <m:r>
                        <a:rPr lang="es-PA" sz="1600" b="1" i="1"/>
                        <m:t>𝒁</m:t>
                      </m:r>
                      <m:r>
                        <a:rPr lang="es-PA" sz="1600" b="1" i="1"/>
                        <m:t>=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+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8FE10-F87C-794A-9D22-A987FBBABE0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47996" y="3869472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7094D-70C0-E504-B55B-C3B2E3B37AB7}"/>
              </a:ext>
            </a:extLst>
          </p:cNvPr>
          <p:cNvCxnSpPr>
            <a:cxnSpLocks/>
          </p:cNvCxnSpPr>
          <p:nvPr/>
        </p:nvCxnSpPr>
        <p:spPr>
          <a:xfrm>
            <a:off x="5619750" y="4369996"/>
            <a:ext cx="40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C8003B-BF57-E1B2-3760-3AF203A3D619}"/>
              </a:ext>
            </a:extLst>
          </p:cNvPr>
          <p:cNvSpPr txBox="1"/>
          <p:nvPr/>
        </p:nvSpPr>
        <p:spPr>
          <a:xfrm>
            <a:off x="5933592" y="4200719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b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53449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Óscar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Ramírez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2" name="Google Shape;845;p59">
            <a:extLst>
              <a:ext uri="{FF2B5EF4-FFF2-40B4-BE49-F238E27FC236}">
                <a16:creationId xmlns:a16="http://schemas.microsoft.com/office/drawing/2014/main" id="{86998DFD-2AF7-3FBD-B811-61131B4361F5}"/>
              </a:ext>
            </a:extLst>
          </p:cNvPr>
          <p:cNvSpPr txBox="1">
            <a:spLocks/>
          </p:cNvSpPr>
          <p:nvPr/>
        </p:nvSpPr>
        <p:spPr>
          <a:xfrm>
            <a:off x="234950" y="965644"/>
            <a:ext cx="8667750" cy="37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PA" sz="1600" dirty="0">
                <a:latin typeface="Hanken Grotesk" charset="0"/>
              </a:rPr>
              <a:t>Inicialmente, todos los estudiantes y tutores se encuentran libres y no están emparejados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PA" sz="1600" b="1" dirty="0">
                    <a:latin typeface="Hanken Grotesk" charset="0"/>
                  </a:rPr>
                  <a:t>Valor semilla =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𝒆𝒔𝒕𝒖𝒅𝒊𝒂𝒏𝒕𝒆𝒔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𝒈𝒓𝒖𝒑𝒐</m:t>
                    </m:r>
                  </m:oMath>
                </a14:m>
                <a:endParaRPr lang="en-US" sz="1600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  <a:blipFill>
                <a:blip r:embed="rId3"/>
                <a:stretch>
                  <a:fillRect l="-78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08D0AD-7C99-343D-9288-D0EA7AEA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84867"/>
              </p:ext>
            </p:extLst>
          </p:nvPr>
        </p:nvGraphicFramePr>
        <p:xfrm>
          <a:off x="600172" y="957583"/>
          <a:ext cx="7943656" cy="3228333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822228">
                  <a:extLst>
                    <a:ext uri="{9D8B030D-6E8A-4147-A177-3AD203B41FA5}">
                      <a16:colId xmlns:a16="http://schemas.microsoft.com/office/drawing/2014/main" val="7538098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009954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090024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40032062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9969364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76809011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14243782"/>
                    </a:ext>
                  </a:extLst>
                </a:gridCol>
                <a:gridCol w="1057178">
                  <a:extLst>
                    <a:ext uri="{9D8B030D-6E8A-4147-A177-3AD203B41FA5}">
                      <a16:colId xmlns:a16="http://schemas.microsoft.com/office/drawing/2014/main" val="3404273570"/>
                    </a:ext>
                  </a:extLst>
                </a:gridCol>
              </a:tblGrid>
              <a:tr h="62702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Número de Grupo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Nombre del Tutor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Estilo de Enseñanza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5</a:t>
                      </a: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483129006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Óscar Ramírez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Facilitador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Marcelo Hernández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Vanessa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Javier Solís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94773773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Patricia González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Autoridad Formal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Ricardo Jiménez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Valeria Pérez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673274077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Jorge Mendoza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Modelo Personal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Sofía Martínez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Mateo Ortiz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17924499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Irene Sandoval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Experto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Antonio Ruíz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1057285475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5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Miguel Ángel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Delegador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Camila Gómez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Esperanza Reyes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324876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0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296952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20079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43955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  <p:sp>
        <p:nvSpPr>
          <p:cNvPr id="9" name="Google Shape;796;p57">
            <a:extLst>
              <a:ext uri="{FF2B5EF4-FFF2-40B4-BE49-F238E27FC236}">
                <a16:creationId xmlns:a16="http://schemas.microsoft.com/office/drawing/2014/main" id="{A147B1C8-1267-07B0-033E-2B1C33B0B050}"/>
              </a:ext>
            </a:extLst>
          </p:cNvPr>
          <p:cNvSpPr txBox="1">
            <a:spLocks/>
          </p:cNvSpPr>
          <p:nvPr/>
        </p:nvSpPr>
        <p:spPr>
          <a:xfrm>
            <a:off x="4286355" y="4222217"/>
            <a:ext cx="4439186" cy="59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PA" dirty="0"/>
              <a:t>I</a:t>
            </a:r>
            <a:r>
              <a:rPr lang="en-US" dirty="0" err="1"/>
              <a:t>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para la </a:t>
            </a:r>
            <a:r>
              <a:rPr lang="en-US" dirty="0" err="1"/>
              <a:t>toma</a:t>
            </a:r>
            <a:r>
              <a:rPr lang="en-US" dirty="0"/>
              <a:t> de </a:t>
            </a:r>
            <a:r>
              <a:rPr lang="en-US" dirty="0" err="1"/>
              <a:t>decisiones</a:t>
            </a:r>
            <a:r>
              <a:rPr lang="en-US" dirty="0"/>
              <a:t> </a:t>
            </a:r>
            <a:r>
              <a:rPr lang="en-US" dirty="0" err="1"/>
              <a:t>educativas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#PilandoAndo</a:t>
            </a:r>
          </a:p>
        </p:txBody>
      </p:sp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/>
          <p:nvPr/>
        </p:nvSpPr>
        <p:spPr>
          <a:xfrm>
            <a:off x="463792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251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988588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evaluaron a </a:t>
            </a:r>
            <a:endParaRPr dirty="0"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5132666" y="1752724"/>
            <a:ext cx="3566817" cy="1051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very beautiful name and is the second planet from the Sun</a:t>
            </a:r>
            <a:endParaRPr dirty="0"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988588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generó un estudio exploratorio </a:t>
            </a:r>
            <a:endParaRPr dirty="0"/>
          </a:p>
        </p:txBody>
      </p:sp>
      <p:sp>
        <p:nvSpPr>
          <p:cNvPr id="798" name="Google Shape;798;p57"/>
          <p:cNvSpPr txBox="1">
            <a:spLocks noGrp="1"/>
          </p:cNvSpPr>
          <p:nvPr>
            <p:ph type="subTitle" idx="4"/>
          </p:nvPr>
        </p:nvSpPr>
        <p:spPr>
          <a:xfrm>
            <a:off x="5132666" y="3336725"/>
            <a:ext cx="3662079" cy="1122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encontró que n = 7 estudiantes/grupo es la combinación óptima que satisface la Demanda de Estudiantes y la Oferta de Tutores en #PilandoAndoPaLaU</a:t>
            </a:r>
            <a:endParaRPr dirty="0"/>
          </a:p>
        </p:txBody>
      </p:sp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988588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#PilandoAndoPaLaU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32666" y="1524200"/>
            <a:ext cx="3662083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988587" y="3011600"/>
            <a:ext cx="3597358" cy="435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3115358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grpSp>
        <p:nvGrpSpPr>
          <p:cNvPr id="809" name="Google Shape;809;p57"/>
          <p:cNvGrpSpPr/>
          <p:nvPr/>
        </p:nvGrpSpPr>
        <p:grpSpPr>
          <a:xfrm>
            <a:off x="549950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stCxn id="793" idx="2"/>
          </p:cNvCxnSpPr>
          <p:nvPr/>
        </p:nvCxnSpPr>
        <p:spPr>
          <a:xfrm>
            <a:off x="721942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cxnSpLocks/>
          </p:cNvCxnSpPr>
          <p:nvPr/>
        </p:nvCxnSpPr>
        <p:spPr>
          <a:xfrm>
            <a:off x="721942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cxnSpLocks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cxnSpLocks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6F3364-03C8-C7C9-61AF-C849A2A6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552519" y="3019706"/>
            <a:ext cx="341406" cy="317019"/>
          </a:xfrm>
          <a:prstGeom prst="rect">
            <a:avLst/>
          </a:prstGeom>
        </p:spPr>
      </p:pic>
      <p:grpSp>
        <p:nvGrpSpPr>
          <p:cNvPr id="3" name="Google Shape;10446;p78">
            <a:extLst>
              <a:ext uri="{FF2B5EF4-FFF2-40B4-BE49-F238E27FC236}">
                <a16:creationId xmlns:a16="http://schemas.microsoft.com/office/drawing/2014/main" id="{D7CDF36C-7EF2-BF56-D061-5CAB72728166}"/>
              </a:ext>
            </a:extLst>
          </p:cNvPr>
          <p:cNvGrpSpPr/>
          <p:nvPr/>
        </p:nvGrpSpPr>
        <p:grpSpPr>
          <a:xfrm>
            <a:off x="4711150" y="2998160"/>
            <a:ext cx="359154" cy="360109"/>
            <a:chOff x="-44528075" y="1982825"/>
            <a:chExt cx="300900" cy="301700"/>
          </a:xfrm>
        </p:grpSpPr>
        <p:sp>
          <p:nvSpPr>
            <p:cNvPr id="4" name="Google Shape;10447;p78">
              <a:extLst>
                <a:ext uri="{FF2B5EF4-FFF2-40B4-BE49-F238E27FC236}">
                  <a16:creationId xmlns:a16="http://schemas.microsoft.com/office/drawing/2014/main" id="{07F13B79-0665-CC10-DE06-0634F952F4F5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48;p78">
              <a:extLst>
                <a:ext uri="{FF2B5EF4-FFF2-40B4-BE49-F238E27FC236}">
                  <a16:creationId xmlns:a16="http://schemas.microsoft.com/office/drawing/2014/main" id="{8AFC12D4-C363-7B71-ACAC-35A50ACAA69C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49;p78">
              <a:extLst>
                <a:ext uri="{FF2B5EF4-FFF2-40B4-BE49-F238E27FC236}">
                  <a16:creationId xmlns:a16="http://schemas.microsoft.com/office/drawing/2014/main" id="{33488641-2EEE-3038-B164-972DEFCAA3B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0;p78">
              <a:extLst>
                <a:ext uri="{FF2B5EF4-FFF2-40B4-BE49-F238E27FC236}">
                  <a16:creationId xmlns:a16="http://schemas.microsoft.com/office/drawing/2014/main" id="{695F65C0-D542-2187-B64B-ECE7DB079FC2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1;p78">
              <a:extLst>
                <a:ext uri="{FF2B5EF4-FFF2-40B4-BE49-F238E27FC236}">
                  <a16:creationId xmlns:a16="http://schemas.microsoft.com/office/drawing/2014/main" id="{AF5F3AD9-18AD-3FAD-FC73-FCAF083093E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2;p78">
              <a:extLst>
                <a:ext uri="{FF2B5EF4-FFF2-40B4-BE49-F238E27FC236}">
                  <a16:creationId xmlns:a16="http://schemas.microsoft.com/office/drawing/2014/main" id="{ED1B6358-D145-7154-F17C-B18DD27E6A4F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53;p78">
              <a:extLst>
                <a:ext uri="{FF2B5EF4-FFF2-40B4-BE49-F238E27FC236}">
                  <a16:creationId xmlns:a16="http://schemas.microsoft.com/office/drawing/2014/main" id="{7D205918-9836-64DB-5D1F-5D3FB8F12681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4290" y="1616717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¡Gracias por su Atención!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8580" y="1269107"/>
            <a:ext cx="6646837" cy="87401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82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82618"/>
              </p:ext>
            </p:extLst>
          </p:nvPr>
        </p:nvGraphicFramePr>
        <p:xfrm>
          <a:off x="357678" y="144788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28" y="319266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693" y="319617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387" y="319266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558" y="3338844"/>
            <a:ext cx="1979439" cy="908650"/>
          </a:xfrm>
          <a:prstGeom prst="rect">
            <a:avLst/>
          </a:prstGeom>
        </p:spPr>
      </p:pic>
      <p:grpSp>
        <p:nvGrpSpPr>
          <p:cNvPr id="22" name="Google Shape;10955;p80">
            <a:extLst>
              <a:ext uri="{FF2B5EF4-FFF2-40B4-BE49-F238E27FC236}">
                <a16:creationId xmlns:a16="http://schemas.microsoft.com/office/drawing/2014/main" id="{318434C3-7453-E4DA-D9C2-8686F2AB7616}"/>
              </a:ext>
            </a:extLst>
          </p:cNvPr>
          <p:cNvGrpSpPr/>
          <p:nvPr/>
        </p:nvGrpSpPr>
        <p:grpSpPr>
          <a:xfrm>
            <a:off x="4410762" y="947194"/>
            <a:ext cx="420796" cy="423033"/>
            <a:chOff x="-3852025" y="2764950"/>
            <a:chExt cx="291450" cy="293000"/>
          </a:xfrm>
          <a:solidFill>
            <a:schemeClr val="tx1"/>
          </a:solidFill>
        </p:grpSpPr>
        <p:sp>
          <p:nvSpPr>
            <p:cNvPr id="23" name="Google Shape;10956;p80">
              <a:extLst>
                <a:ext uri="{FF2B5EF4-FFF2-40B4-BE49-F238E27FC236}">
                  <a16:creationId xmlns:a16="http://schemas.microsoft.com/office/drawing/2014/main" id="{12515AC5-DBA8-C62F-5E80-E7869B25D90B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7;p80">
              <a:extLst>
                <a:ext uri="{FF2B5EF4-FFF2-40B4-BE49-F238E27FC236}">
                  <a16:creationId xmlns:a16="http://schemas.microsoft.com/office/drawing/2014/main" id="{9D6545F7-EE2D-AE7D-538A-E100A0A49A79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B80DD5-CDD8-9060-1415-732AA0006E38}"/>
              </a:ext>
            </a:extLst>
          </p:cNvPr>
          <p:cNvCxnSpPr/>
          <p:nvPr/>
        </p:nvCxnSpPr>
        <p:spPr>
          <a:xfrm flipV="1">
            <a:off x="1204012" y="1198263"/>
            <a:ext cx="320675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E30AD4-09DE-F6F1-27BD-4E75A746E99E}"/>
              </a:ext>
            </a:extLst>
          </p:cNvPr>
          <p:cNvCxnSpPr>
            <a:cxnSpLocks/>
          </p:cNvCxnSpPr>
          <p:nvPr/>
        </p:nvCxnSpPr>
        <p:spPr>
          <a:xfrm flipV="1">
            <a:off x="3594446" y="1339850"/>
            <a:ext cx="920404" cy="660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CDDBD-60AB-C4AC-BA52-B0AC72BE3791}"/>
              </a:ext>
            </a:extLst>
          </p:cNvPr>
          <p:cNvCxnSpPr>
            <a:cxnSpLocks/>
          </p:cNvCxnSpPr>
          <p:nvPr/>
        </p:nvCxnSpPr>
        <p:spPr>
          <a:xfrm flipH="1" flipV="1">
            <a:off x="4769005" y="1339850"/>
            <a:ext cx="1104745" cy="658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Estudio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135913"/>
            <a:ext cx="263871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306952"/>
            <a:ext cx="0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2" y="2608494"/>
            <a:ext cx="275617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Cuestionario de 60 ítems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066963"/>
            <a:ext cx="1793168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/>
          <p:nvPr/>
        </p:nvCxnSpPr>
        <p:spPr>
          <a:xfrm>
            <a:off x="854535" y="3343456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2856450" y="4193145"/>
            <a:ext cx="3398290" cy="339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5 </a:t>
            </a:r>
            <a:r>
              <a:rPr lang="en-US" sz="1800" dirty="0" err="1">
                <a:latin typeface="Hanken Grotesk" charset="0"/>
              </a:rPr>
              <a:t>grados</a:t>
            </a:r>
            <a:r>
              <a:rPr lang="en-US" sz="1800" dirty="0">
                <a:latin typeface="Hanken Grotesk" charset="0"/>
              </a:rPr>
              <a:t> </a:t>
            </a:r>
            <a:r>
              <a:rPr lang="en-US" sz="1800" dirty="0" err="1">
                <a:latin typeface="Hanken Grotesk" charset="0"/>
              </a:rPr>
              <a:t>en</a:t>
            </a:r>
            <a:r>
              <a:rPr lang="en-US" sz="1800" dirty="0">
                <a:latin typeface="Hanken Grotesk" charset="0"/>
              </a:rPr>
              <a:t> la Escala de Likert</a:t>
            </a: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3" y="2615205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 flipH="1">
            <a:off x="5204981" y="1306952"/>
            <a:ext cx="1557" cy="213244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79661" y="2075339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/>
          <p:nvPr/>
        </p:nvCxnSpPr>
        <p:spPr>
          <a:xfrm>
            <a:off x="5185997" y="334294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55251" y="3135913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2C0272-296F-7624-7A9F-553BB3F3FF21}"/>
              </a:ext>
            </a:extLst>
          </p:cNvPr>
          <p:cNvCxnSpPr>
            <a:cxnSpLocks/>
          </p:cNvCxnSpPr>
          <p:nvPr/>
        </p:nvCxnSpPr>
        <p:spPr>
          <a:xfrm>
            <a:off x="2320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6F5873-F48B-715B-0CB9-D66D0203791A}"/>
              </a:ext>
            </a:extLst>
          </p:cNvPr>
          <p:cNvCxnSpPr>
            <a:cxnSpLocks/>
          </p:cNvCxnSpPr>
          <p:nvPr/>
        </p:nvCxnSpPr>
        <p:spPr>
          <a:xfrm>
            <a:off x="2299279" y="3877722"/>
            <a:ext cx="4202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F12D8-2191-5B01-4A20-E7441C04B04E}"/>
              </a:ext>
            </a:extLst>
          </p:cNvPr>
          <p:cNvCxnSpPr>
            <a:cxnSpLocks/>
          </p:cNvCxnSpPr>
          <p:nvPr/>
        </p:nvCxnSpPr>
        <p:spPr>
          <a:xfrm>
            <a:off x="6511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BC917-AB48-645D-1594-41F095E4308B}"/>
              </a:ext>
            </a:extLst>
          </p:cNvPr>
          <p:cNvCxnSpPr>
            <a:cxnSpLocks/>
          </p:cNvCxnSpPr>
          <p:nvPr/>
        </p:nvCxnSpPr>
        <p:spPr>
          <a:xfrm>
            <a:off x="4415511" y="3888311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418146"/>
              </p:ext>
            </p:extLst>
          </p:nvPr>
        </p:nvGraphicFramePr>
        <p:xfrm>
          <a:off x="368301" y="1746555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Google Shape;290;p33">
            <a:extLst>
              <a:ext uri="{FF2B5EF4-FFF2-40B4-BE49-F238E27FC236}">
                <a16:creationId xmlns:a16="http://schemas.microsoft.com/office/drawing/2014/main" id="{42F02748-ABA0-81F1-AA03-59244A348E60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12580"/>
              </p:ext>
            </p:extLst>
          </p:nvPr>
        </p:nvGraphicFramePr>
        <p:xfrm>
          <a:off x="368300" y="1040256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8279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483423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58ADB9EB-81DB-88D3-9E57-B50B83D90508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1033</Words>
  <Application>Microsoft Office PowerPoint</Application>
  <PresentationFormat>On-screen Show (16:9)</PresentationFormat>
  <Paragraphs>221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Hanken Grotesk</vt:lpstr>
      <vt:lpstr>Arial</vt:lpstr>
      <vt:lpstr>Lato</vt:lpstr>
      <vt:lpstr>Figtree Black</vt:lpstr>
      <vt:lpstr>Cambria Math</vt:lpstr>
      <vt:lpstr>Montserrat</vt:lpstr>
      <vt:lpstr>Elegant Black &amp; White Thesis Defense by Slidesgo</vt:lpstr>
      <vt:lpstr>Emparejamiento Aproximado entre Estudiantes y Tutores en las Intervenciones Educativas de la Fundación Ayudinga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Estudio</vt:lpstr>
      <vt:lpstr>Estilo de Aprendizaje (Estudiante)</vt:lpstr>
      <vt:lpstr>Estilo de Enseñanza (Tutor)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Algoritmo de Emparejamiento</vt:lpstr>
      <vt:lpstr>Algoritmo de Emparejamiento</vt:lpstr>
      <vt:lpstr>Algoritmo de Emparejamiento</vt:lpstr>
      <vt:lpstr>Análisis de Sensibilidad | Estudiantes</vt:lpstr>
      <vt:lpstr>Análisis de Sensibilidad | Tutores</vt:lpstr>
      <vt:lpstr>Informe del Sistema de Gestión Educativa</vt:lpstr>
      <vt:lpstr>Conclusiones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53</cp:revision>
  <dcterms:modified xsi:type="dcterms:W3CDTF">2023-11-16T15:50:59Z</dcterms:modified>
</cp:coreProperties>
</file>